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82" r:id="rId4"/>
    <p:sldId id="283" r:id="rId5"/>
    <p:sldId id="284" r:id="rId6"/>
    <p:sldId id="28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7B00"/>
    <a:srgbClr val="FF6417"/>
    <a:srgbClr val="FF0000"/>
    <a:srgbClr val="009900"/>
    <a:srgbClr val="33CC33"/>
    <a:srgbClr val="FF5FD5"/>
    <a:srgbClr val="00A87C"/>
    <a:srgbClr val="EC00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 snapToGrid="0">
      <p:cViewPr varScale="1">
        <p:scale>
          <a:sx n="66" d="100"/>
          <a:sy n="66" d="100"/>
        </p:scale>
        <p:origin x="-3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20168-983F-4377-A074-6151249312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12955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24160-E3C1-46BA-9BB6-1F74147D34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7816258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D1818-6EB0-4888-8A25-E4B1DD9A1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64082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76B28-B371-4A22-BF98-D0C278266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4455943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4A6DC-75CF-4216-A0F4-B81E03A21E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19953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F96D5-491C-4D26-A421-D38F412B65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486529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EC078-7FF9-49F4-8C2C-0C2122F02A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026179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76728-6386-41BB-B427-5A0C177296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3682933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22CBE-BDB1-404B-947E-FBF7DBD681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355312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F9E5D-E22F-497D-83D0-F1EF8F28C2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875665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509A9-73B1-4102-AE81-1EEC90F330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33776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3377E6-6696-46D8-A6CB-0F5B0E71BB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04900"/>
            <a:ext cx="7772400" cy="2698750"/>
          </a:xfrm>
        </p:spPr>
        <p:txBody>
          <a:bodyPr/>
          <a:lstStyle/>
          <a:p>
            <a:r>
              <a:rPr lang="en-US" altLang="en-US" sz="9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Multiplying</a:t>
            </a:r>
            <a:br>
              <a:rPr lang="en-US" altLang="en-US" sz="9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92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Polynomials</a:t>
            </a:r>
            <a:endParaRPr lang="en-US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4225925"/>
            <a:ext cx="6400800" cy="579438"/>
          </a:xfrm>
        </p:spPr>
        <p:txBody>
          <a:bodyPr>
            <a:spAutoFit/>
          </a:bodyPr>
          <a:lstStyle/>
          <a:p>
            <a:endParaRPr lang="en-US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pct80">
          <a:fgClr>
            <a:srgbClr val="FFEB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101600" cap="rnd">
            <a:solidFill>
              <a:srgbClr val="CC00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57238" y="3192463"/>
            <a:ext cx="7639050" cy="466725"/>
          </a:xfrm>
          <a:prstGeom prst="rect">
            <a:avLst/>
          </a:prstGeom>
          <a:solidFill>
            <a:srgbClr val="FF99FF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/>
              <a:t>F :	</a:t>
            </a:r>
            <a:r>
              <a:rPr lang="en-US" altLang="en-US"/>
              <a:t>Multiply the </a:t>
            </a:r>
            <a:r>
              <a:rPr lang="en-US" altLang="en-US" b="1"/>
              <a:t>F</a:t>
            </a:r>
            <a:r>
              <a:rPr lang="en-US" altLang="en-US"/>
              <a:t>irst term in each binomial. 2x • 4x = 8x</a:t>
            </a:r>
            <a:r>
              <a:rPr lang="en-US" altLang="en-US" baseline="30000"/>
              <a:t>2</a:t>
            </a:r>
            <a:endParaRPr lang="en-US" altLang="en-U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985838" y="1112838"/>
            <a:ext cx="7543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CC0099"/>
              </a:buClr>
              <a:buFont typeface="Wingdings" charset="2"/>
              <a:buNone/>
            </a:pPr>
            <a:r>
              <a:rPr lang="en-US" altLang="en-US"/>
              <a:t>There is an acronym to help us remember how to multiply two </a:t>
            </a:r>
            <a:r>
              <a:rPr lang="en-US" altLang="en-US" b="1" u="sng"/>
              <a:t>binomials</a:t>
            </a:r>
            <a:r>
              <a:rPr lang="en-US" altLang="en-US"/>
              <a:t> without stacking them. </a:t>
            </a:r>
          </a:p>
        </p:txBody>
      </p:sp>
      <p:sp>
        <p:nvSpPr>
          <p:cNvPr id="8255" name="Rectangle 6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b="1" dirty="0">
                <a:solidFill>
                  <a:srgbClr val="CC0099"/>
                </a:solidFill>
              </a:rPr>
              <a:t>F.O.I.L.</a:t>
            </a:r>
            <a:endParaRPr lang="en-US" altLang="en-US" b="1" dirty="0">
              <a:solidFill>
                <a:srgbClr val="00BA89"/>
              </a:solidFill>
            </a:endParaRPr>
          </a:p>
        </p:txBody>
      </p:sp>
      <p:sp>
        <p:nvSpPr>
          <p:cNvPr id="8263" name="Text Box 71"/>
          <p:cNvSpPr txBox="1">
            <a:spLocks noChangeArrowheads="1"/>
          </p:cNvSpPr>
          <p:nvPr/>
        </p:nvSpPr>
        <p:spPr bwMode="auto">
          <a:xfrm>
            <a:off x="2141538" y="2166938"/>
            <a:ext cx="4400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(2x + -3)(4x + 5)</a:t>
            </a:r>
          </a:p>
        </p:txBody>
      </p:sp>
      <p:grpSp>
        <p:nvGrpSpPr>
          <p:cNvPr id="8294" name="Group 102"/>
          <p:cNvGrpSpPr>
            <a:grpSpLocks/>
          </p:cNvGrpSpPr>
          <p:nvPr/>
        </p:nvGrpSpPr>
        <p:grpSpPr bwMode="auto">
          <a:xfrm>
            <a:off x="584200" y="5489575"/>
            <a:ext cx="7918450" cy="874713"/>
            <a:chOff x="368" y="3458"/>
            <a:chExt cx="4988" cy="551"/>
          </a:xfrm>
        </p:grpSpPr>
        <p:sp>
          <p:nvSpPr>
            <p:cNvPr id="8281" name="Rectangle 89"/>
            <p:cNvSpPr>
              <a:spLocks noChangeArrowheads="1"/>
            </p:cNvSpPr>
            <p:nvPr/>
          </p:nvSpPr>
          <p:spPr bwMode="auto">
            <a:xfrm>
              <a:off x="368" y="3543"/>
              <a:ext cx="49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/>
                <a:t>(2x + -3)(4x + 5)  = 8x</a:t>
              </a:r>
              <a:r>
                <a:rPr lang="en-US" altLang="en-US" baseline="30000"/>
                <a:t>2</a:t>
              </a:r>
              <a:r>
                <a:rPr lang="en-US" altLang="en-US"/>
                <a:t> + 10x + -12x + -15 = </a:t>
              </a:r>
              <a:r>
                <a:rPr lang="en-US" altLang="en-US" b="1"/>
                <a:t>8x</a:t>
              </a:r>
              <a:r>
                <a:rPr lang="en-US" altLang="en-US" b="1" baseline="30000"/>
                <a:t>2</a:t>
              </a:r>
              <a:r>
                <a:rPr lang="en-US" altLang="en-US" b="1"/>
                <a:t> + -2x + -15</a:t>
              </a:r>
              <a:endParaRPr lang="en-US" altLang="en-US"/>
            </a:p>
          </p:txBody>
        </p:sp>
        <p:sp>
          <p:nvSpPr>
            <p:cNvPr id="8283" name="Freeform 91"/>
            <p:cNvSpPr>
              <a:spLocks/>
            </p:cNvSpPr>
            <p:nvPr/>
          </p:nvSpPr>
          <p:spPr bwMode="auto">
            <a:xfrm>
              <a:off x="654" y="3458"/>
              <a:ext cx="710" cy="113"/>
            </a:xfrm>
            <a:custGeom>
              <a:avLst/>
              <a:gdLst>
                <a:gd name="T0" fmla="*/ 0 w 755"/>
                <a:gd name="T1" fmla="*/ 124 h 124"/>
                <a:gd name="T2" fmla="*/ 383 w 755"/>
                <a:gd name="T3" fmla="*/ 0 h 124"/>
                <a:gd name="T4" fmla="*/ 755 w 755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5" h="124">
                  <a:moveTo>
                    <a:pt x="0" y="124"/>
                  </a:moveTo>
                  <a:cubicBezTo>
                    <a:pt x="128" y="62"/>
                    <a:pt x="257" y="0"/>
                    <a:pt x="383" y="0"/>
                  </a:cubicBezTo>
                  <a:cubicBezTo>
                    <a:pt x="508" y="0"/>
                    <a:pt x="631" y="62"/>
                    <a:pt x="755" y="124"/>
                  </a:cubicBezTo>
                </a:path>
              </a:pathLst>
            </a:custGeom>
            <a:noFill/>
            <a:ln w="28575" cmpd="sng">
              <a:solidFill>
                <a:srgbClr val="EC00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4" name="Freeform 92"/>
            <p:cNvSpPr>
              <a:spLocks/>
            </p:cNvSpPr>
            <p:nvPr/>
          </p:nvSpPr>
          <p:spPr bwMode="auto">
            <a:xfrm>
              <a:off x="1066" y="3464"/>
              <a:ext cx="699" cy="113"/>
            </a:xfrm>
            <a:custGeom>
              <a:avLst/>
              <a:gdLst>
                <a:gd name="T0" fmla="*/ 0 w 755"/>
                <a:gd name="T1" fmla="*/ 124 h 124"/>
                <a:gd name="T2" fmla="*/ 383 w 755"/>
                <a:gd name="T3" fmla="*/ 0 h 124"/>
                <a:gd name="T4" fmla="*/ 755 w 755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5" h="124">
                  <a:moveTo>
                    <a:pt x="0" y="124"/>
                  </a:moveTo>
                  <a:cubicBezTo>
                    <a:pt x="128" y="62"/>
                    <a:pt x="257" y="0"/>
                    <a:pt x="383" y="0"/>
                  </a:cubicBezTo>
                  <a:cubicBezTo>
                    <a:pt x="508" y="0"/>
                    <a:pt x="631" y="62"/>
                    <a:pt x="755" y="124"/>
                  </a:cubicBezTo>
                </a:path>
              </a:pathLst>
            </a:custGeom>
            <a:noFill/>
            <a:ln w="28575" cmpd="sng">
              <a:solidFill>
                <a:srgbClr val="EC00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5" name="Freeform 93"/>
            <p:cNvSpPr>
              <a:spLocks/>
            </p:cNvSpPr>
            <p:nvPr/>
          </p:nvSpPr>
          <p:spPr bwMode="auto">
            <a:xfrm flipV="1">
              <a:off x="650" y="3817"/>
              <a:ext cx="1082" cy="192"/>
            </a:xfrm>
            <a:custGeom>
              <a:avLst/>
              <a:gdLst>
                <a:gd name="T0" fmla="*/ 0 w 755"/>
                <a:gd name="T1" fmla="*/ 124 h 124"/>
                <a:gd name="T2" fmla="*/ 383 w 755"/>
                <a:gd name="T3" fmla="*/ 0 h 124"/>
                <a:gd name="T4" fmla="*/ 755 w 755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5" h="124">
                  <a:moveTo>
                    <a:pt x="0" y="124"/>
                  </a:moveTo>
                  <a:cubicBezTo>
                    <a:pt x="128" y="62"/>
                    <a:pt x="257" y="0"/>
                    <a:pt x="383" y="0"/>
                  </a:cubicBezTo>
                  <a:cubicBezTo>
                    <a:pt x="508" y="0"/>
                    <a:pt x="631" y="62"/>
                    <a:pt x="755" y="124"/>
                  </a:cubicBezTo>
                </a:path>
              </a:pathLst>
            </a:custGeom>
            <a:noFill/>
            <a:ln w="28575" cmpd="sng">
              <a:solidFill>
                <a:srgbClr val="EC00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6" name="Freeform 94"/>
            <p:cNvSpPr>
              <a:spLocks/>
            </p:cNvSpPr>
            <p:nvPr/>
          </p:nvSpPr>
          <p:spPr bwMode="auto">
            <a:xfrm flipV="1">
              <a:off x="1017" y="3789"/>
              <a:ext cx="383" cy="102"/>
            </a:xfrm>
            <a:custGeom>
              <a:avLst/>
              <a:gdLst>
                <a:gd name="T0" fmla="*/ 0 w 755"/>
                <a:gd name="T1" fmla="*/ 124 h 124"/>
                <a:gd name="T2" fmla="*/ 383 w 755"/>
                <a:gd name="T3" fmla="*/ 0 h 124"/>
                <a:gd name="T4" fmla="*/ 755 w 755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5" h="124">
                  <a:moveTo>
                    <a:pt x="0" y="124"/>
                  </a:moveTo>
                  <a:cubicBezTo>
                    <a:pt x="128" y="62"/>
                    <a:pt x="257" y="0"/>
                    <a:pt x="383" y="0"/>
                  </a:cubicBezTo>
                  <a:cubicBezTo>
                    <a:pt x="508" y="0"/>
                    <a:pt x="631" y="62"/>
                    <a:pt x="755" y="124"/>
                  </a:cubicBezTo>
                </a:path>
              </a:pathLst>
            </a:custGeom>
            <a:noFill/>
            <a:ln w="28575" cmpd="sng">
              <a:solidFill>
                <a:srgbClr val="EC00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87" name="Freeform 95"/>
          <p:cNvSpPr>
            <a:spLocks/>
          </p:cNvSpPr>
          <p:nvPr/>
        </p:nvSpPr>
        <p:spPr bwMode="auto">
          <a:xfrm>
            <a:off x="3498850" y="2028825"/>
            <a:ext cx="1127125" cy="179388"/>
          </a:xfrm>
          <a:custGeom>
            <a:avLst/>
            <a:gdLst>
              <a:gd name="T0" fmla="*/ 0 w 755"/>
              <a:gd name="T1" fmla="*/ 124 h 124"/>
              <a:gd name="T2" fmla="*/ 383 w 755"/>
              <a:gd name="T3" fmla="*/ 0 h 124"/>
              <a:gd name="T4" fmla="*/ 755 w 755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5" h="124">
                <a:moveTo>
                  <a:pt x="0" y="124"/>
                </a:moveTo>
                <a:cubicBezTo>
                  <a:pt x="128" y="62"/>
                  <a:pt x="257" y="0"/>
                  <a:pt x="383" y="0"/>
                </a:cubicBezTo>
                <a:cubicBezTo>
                  <a:pt x="508" y="0"/>
                  <a:pt x="631" y="62"/>
                  <a:pt x="755" y="124"/>
                </a:cubicBezTo>
              </a:path>
            </a:pathLst>
          </a:custGeom>
          <a:noFill/>
          <a:ln w="28575" cmpd="sng">
            <a:solidFill>
              <a:srgbClr val="EC00A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88" name="Freeform 96"/>
          <p:cNvSpPr>
            <a:spLocks/>
          </p:cNvSpPr>
          <p:nvPr/>
        </p:nvSpPr>
        <p:spPr bwMode="auto">
          <a:xfrm>
            <a:off x="4152900" y="2038350"/>
            <a:ext cx="1109663" cy="179388"/>
          </a:xfrm>
          <a:custGeom>
            <a:avLst/>
            <a:gdLst>
              <a:gd name="T0" fmla="*/ 0 w 755"/>
              <a:gd name="T1" fmla="*/ 124 h 124"/>
              <a:gd name="T2" fmla="*/ 383 w 755"/>
              <a:gd name="T3" fmla="*/ 0 h 124"/>
              <a:gd name="T4" fmla="*/ 755 w 755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5" h="124">
                <a:moveTo>
                  <a:pt x="0" y="124"/>
                </a:moveTo>
                <a:cubicBezTo>
                  <a:pt x="128" y="62"/>
                  <a:pt x="257" y="0"/>
                  <a:pt x="383" y="0"/>
                </a:cubicBezTo>
                <a:cubicBezTo>
                  <a:pt x="508" y="0"/>
                  <a:pt x="631" y="62"/>
                  <a:pt x="755" y="124"/>
                </a:cubicBezTo>
              </a:path>
            </a:pathLst>
          </a:custGeom>
          <a:noFill/>
          <a:ln w="28575" cmpd="sng">
            <a:solidFill>
              <a:srgbClr val="EC00A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89" name="Freeform 97"/>
          <p:cNvSpPr>
            <a:spLocks/>
          </p:cNvSpPr>
          <p:nvPr/>
        </p:nvSpPr>
        <p:spPr bwMode="auto">
          <a:xfrm flipV="1">
            <a:off x="3492500" y="2598738"/>
            <a:ext cx="1717675" cy="304800"/>
          </a:xfrm>
          <a:custGeom>
            <a:avLst/>
            <a:gdLst>
              <a:gd name="T0" fmla="*/ 0 w 755"/>
              <a:gd name="T1" fmla="*/ 124 h 124"/>
              <a:gd name="T2" fmla="*/ 383 w 755"/>
              <a:gd name="T3" fmla="*/ 0 h 124"/>
              <a:gd name="T4" fmla="*/ 755 w 755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5" h="124">
                <a:moveTo>
                  <a:pt x="0" y="124"/>
                </a:moveTo>
                <a:cubicBezTo>
                  <a:pt x="128" y="62"/>
                  <a:pt x="257" y="0"/>
                  <a:pt x="383" y="0"/>
                </a:cubicBezTo>
                <a:cubicBezTo>
                  <a:pt x="508" y="0"/>
                  <a:pt x="631" y="62"/>
                  <a:pt x="755" y="124"/>
                </a:cubicBezTo>
              </a:path>
            </a:pathLst>
          </a:custGeom>
          <a:noFill/>
          <a:ln w="28575" cmpd="sng">
            <a:solidFill>
              <a:srgbClr val="EC00A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0" name="Freeform 98"/>
          <p:cNvSpPr>
            <a:spLocks/>
          </p:cNvSpPr>
          <p:nvPr/>
        </p:nvSpPr>
        <p:spPr bwMode="auto">
          <a:xfrm flipV="1">
            <a:off x="4075113" y="2554288"/>
            <a:ext cx="608012" cy="161925"/>
          </a:xfrm>
          <a:custGeom>
            <a:avLst/>
            <a:gdLst>
              <a:gd name="T0" fmla="*/ 0 w 755"/>
              <a:gd name="T1" fmla="*/ 124 h 124"/>
              <a:gd name="T2" fmla="*/ 383 w 755"/>
              <a:gd name="T3" fmla="*/ 0 h 124"/>
              <a:gd name="T4" fmla="*/ 755 w 755"/>
              <a:gd name="T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5" h="124">
                <a:moveTo>
                  <a:pt x="0" y="124"/>
                </a:moveTo>
                <a:cubicBezTo>
                  <a:pt x="128" y="62"/>
                  <a:pt x="257" y="0"/>
                  <a:pt x="383" y="0"/>
                </a:cubicBezTo>
                <a:cubicBezTo>
                  <a:pt x="508" y="0"/>
                  <a:pt x="631" y="62"/>
                  <a:pt x="755" y="124"/>
                </a:cubicBezTo>
              </a:path>
            </a:pathLst>
          </a:custGeom>
          <a:noFill/>
          <a:ln w="28575" cmpd="sng">
            <a:solidFill>
              <a:srgbClr val="EC00A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747713" y="3665538"/>
            <a:ext cx="7639050" cy="466725"/>
          </a:xfrm>
          <a:prstGeom prst="rect">
            <a:avLst/>
          </a:prstGeom>
          <a:solidFill>
            <a:srgbClr val="FF99FF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/>
              <a:t>O :	</a:t>
            </a:r>
            <a:r>
              <a:rPr lang="en-US" altLang="en-US"/>
              <a:t>Multiply the </a:t>
            </a:r>
            <a:r>
              <a:rPr lang="en-US" altLang="en-US" b="1"/>
              <a:t>O</a:t>
            </a:r>
            <a:r>
              <a:rPr lang="en-US" altLang="en-US"/>
              <a:t>uter terms in the binomials. 2x • 5 = 10x</a:t>
            </a:r>
          </a:p>
        </p:txBody>
      </p:sp>
      <p:sp>
        <p:nvSpPr>
          <p:cNvPr id="8292" name="Text Box 100"/>
          <p:cNvSpPr txBox="1">
            <a:spLocks noChangeArrowheads="1"/>
          </p:cNvSpPr>
          <p:nvPr/>
        </p:nvSpPr>
        <p:spPr bwMode="auto">
          <a:xfrm>
            <a:off x="757238" y="4117975"/>
            <a:ext cx="7639050" cy="466725"/>
          </a:xfrm>
          <a:prstGeom prst="rect">
            <a:avLst/>
          </a:prstGeom>
          <a:solidFill>
            <a:srgbClr val="FF99FF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/>
              <a:t>I :	</a:t>
            </a:r>
            <a:r>
              <a:rPr lang="en-US" altLang="en-US"/>
              <a:t>Multiply the </a:t>
            </a:r>
            <a:r>
              <a:rPr lang="en-US" altLang="en-US" b="1"/>
              <a:t>I</a:t>
            </a:r>
            <a:r>
              <a:rPr lang="en-US" altLang="en-US"/>
              <a:t>nner terms in the binomials. -3 • 4x = -12x</a:t>
            </a:r>
          </a:p>
        </p:txBody>
      </p:sp>
      <p:sp>
        <p:nvSpPr>
          <p:cNvPr id="8293" name="Text Box 101"/>
          <p:cNvSpPr txBox="1">
            <a:spLocks noChangeArrowheads="1"/>
          </p:cNvSpPr>
          <p:nvPr/>
        </p:nvSpPr>
        <p:spPr bwMode="auto">
          <a:xfrm>
            <a:off x="758825" y="4587875"/>
            <a:ext cx="7621588" cy="466725"/>
          </a:xfrm>
          <a:prstGeom prst="rect">
            <a:avLst/>
          </a:prstGeom>
          <a:solidFill>
            <a:srgbClr val="FF99FF"/>
          </a:solidFill>
          <a:ln w="952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6513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/>
              <a:t>L :	</a:t>
            </a:r>
            <a:r>
              <a:rPr lang="en-US" altLang="en-US"/>
              <a:t>Multiply the </a:t>
            </a:r>
            <a:r>
              <a:rPr lang="en-US" altLang="en-US" b="1"/>
              <a:t>L</a:t>
            </a:r>
            <a:r>
              <a:rPr lang="en-US" altLang="en-US"/>
              <a:t>ast term in each binomial.  -3 • 5 = -15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 autoUpdateAnimBg="0"/>
      <p:bldP spid="8199" grpId="0" autoUpdateAnimBg="0"/>
      <p:bldP spid="8263" grpId="0" autoUpdateAnimBg="0"/>
      <p:bldP spid="8287" grpId="0" animBg="1"/>
      <p:bldP spid="8288" grpId="0" animBg="1"/>
      <p:bldP spid="8289" grpId="0" animBg="1"/>
      <p:bldP spid="8290" grpId="0" animBg="1"/>
      <p:bldP spid="8291" grpId="0" animBg="1" autoUpdateAnimBg="0"/>
      <p:bldP spid="8292" grpId="0" animBg="1" autoUpdateAnimBg="0"/>
      <p:bldP spid="829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smCheck">
          <a:fgClr>
            <a:schemeClr val="bg1"/>
          </a:fgClr>
          <a:bgClr>
            <a:srgbClr val="B8FE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b="1" dirty="0" smtClean="0">
                <a:solidFill>
                  <a:srgbClr val="CC0099"/>
                </a:solidFill>
              </a:rPr>
              <a:t>F.O.I.L.</a:t>
            </a:r>
            <a:endParaRPr lang="en-US" altLang="en-US" b="1" dirty="0">
              <a:solidFill>
                <a:srgbClr val="00BA89"/>
              </a:solidFill>
            </a:endParaRP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101600" cap="rnd">
            <a:solidFill>
              <a:srgbClr val="00BA8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1290638" y="1128713"/>
          <a:ext cx="285273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5" name="Equation" r:id="rId3" imgW="1079500" imgH="203200" progId="Equation.DSMT36">
                  <p:embed/>
                </p:oleObj>
              </mc:Choice>
              <mc:Fallback>
                <p:oleObj name="Equation" r:id="rId3" imgW="1079500" imgH="203200" progId="Equation.DSMT3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638" y="1128713"/>
                        <a:ext cx="2852737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6261100" y="-243043"/>
            <a:ext cx="1484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5737225" y="1388836"/>
            <a:ext cx="1912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>
                <a:latin typeface="Times" charset="0"/>
              </a:rPr>
              <a:t>2x</a:t>
            </a:r>
            <a:r>
              <a:rPr lang="en-US" altLang="en-US" b="1" baseline="30000" dirty="0">
                <a:latin typeface="Times" charset="0"/>
              </a:rPr>
              <a:t>2</a:t>
            </a:r>
            <a:r>
              <a:rPr lang="en-US" altLang="en-US" b="1" dirty="0">
                <a:latin typeface="Times" charset="0"/>
              </a:rPr>
              <a:t> +  9x + -5</a:t>
            </a:r>
            <a:endParaRPr lang="en-US" altLang="en-US" dirty="0">
              <a:latin typeface="Times" charset="0"/>
            </a:endParaRPr>
          </a:p>
        </p:txBody>
      </p:sp>
      <p:graphicFrame>
        <p:nvGraphicFramePr>
          <p:cNvPr id="31761" name="Object 17"/>
          <p:cNvGraphicFramePr>
            <a:graphicFrameLocks noChangeAspect="1"/>
          </p:cNvGraphicFramePr>
          <p:nvPr/>
        </p:nvGraphicFramePr>
        <p:xfrm>
          <a:off x="1257300" y="4016375"/>
          <a:ext cx="328930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6" name="Equation" r:id="rId5" imgW="1244600" imgH="203200" progId="Equation.DSMT36">
                  <p:embed/>
                </p:oleObj>
              </mc:Choice>
              <mc:Fallback>
                <p:oleObj name="Equation" r:id="rId5" imgW="1244600" imgH="203200" progId="Equation.DSMT3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300" y="4016375"/>
                        <a:ext cx="328930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5948136" y="4938485"/>
            <a:ext cx="2559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b="1" dirty="0">
                <a:latin typeface="Times" charset="0"/>
              </a:rPr>
              <a:t>6w</a:t>
            </a:r>
            <a:r>
              <a:rPr lang="en-US" altLang="en-US" b="1" baseline="30000" dirty="0">
                <a:latin typeface="Times" charset="0"/>
              </a:rPr>
              <a:t>2</a:t>
            </a:r>
            <a:r>
              <a:rPr lang="en-US" altLang="en-US" b="1" dirty="0">
                <a:latin typeface="Times" charset="0"/>
              </a:rPr>
              <a:t> + -19w + 10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8" grpId="0" autoUpdateAnimBg="0"/>
      <p:bldP spid="3176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bg1"/>
          </a:fgClr>
          <a:bgClr>
            <a:srgbClr val="B8FE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b="1" dirty="0" smtClean="0">
                <a:solidFill>
                  <a:srgbClr val="00BA89"/>
                </a:solidFill>
              </a:rPr>
              <a:t>Distribute Twice</a:t>
            </a:r>
            <a:endParaRPr lang="en-US" altLang="en-US" b="1" dirty="0">
              <a:solidFill>
                <a:srgbClr val="00BA89"/>
              </a:solidFill>
            </a:endParaRP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101600" cap="rnd">
            <a:solidFill>
              <a:srgbClr val="00BA8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2792" name="Object 24"/>
          <p:cNvGraphicFramePr>
            <a:graphicFrameLocks noChangeAspect="1"/>
          </p:cNvGraphicFramePr>
          <p:nvPr/>
        </p:nvGraphicFramePr>
        <p:xfrm>
          <a:off x="466725" y="1589088"/>
          <a:ext cx="3989388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" name="Equation" r:id="rId3" imgW="1511300" imgH="241300" progId="Equation.DSMT4">
                  <p:embed/>
                </p:oleObj>
              </mc:Choice>
              <mc:Fallback>
                <p:oleObj name="Equation" r:id="rId3" imgW="1511300" imgH="2413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589088"/>
                        <a:ext cx="3989388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3" name="Text Box 35"/>
          <p:cNvSpPr txBox="1">
            <a:spLocks noChangeArrowheads="1"/>
          </p:cNvSpPr>
          <p:nvPr/>
        </p:nvSpPr>
        <p:spPr bwMode="auto">
          <a:xfrm>
            <a:off x="3509963" y="4297363"/>
            <a:ext cx="3881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b="1" dirty="0">
                <a:latin typeface="Times" charset="0"/>
              </a:rPr>
              <a:t>4a</a:t>
            </a:r>
            <a:r>
              <a:rPr lang="en-US" altLang="en-US" b="1" baseline="30000" dirty="0">
                <a:latin typeface="Times" charset="0"/>
              </a:rPr>
              <a:t>4</a:t>
            </a:r>
            <a:r>
              <a:rPr lang="en-US" altLang="en-US" b="1" dirty="0">
                <a:latin typeface="Times" charset="0"/>
              </a:rPr>
              <a:t> + 2a</a:t>
            </a:r>
            <a:r>
              <a:rPr lang="en-US" altLang="en-US" b="1" baseline="30000" dirty="0">
                <a:latin typeface="Times" charset="0"/>
              </a:rPr>
              <a:t>3</a:t>
            </a:r>
            <a:r>
              <a:rPr lang="en-US" altLang="en-US" b="1" dirty="0">
                <a:latin typeface="Times" charset="0"/>
              </a:rPr>
              <a:t> + a + -1</a:t>
            </a:r>
            <a:endParaRPr lang="en-US" altLang="en-US" b="1" baseline="30000" dirty="0">
              <a:latin typeface="Times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pct80">
          <a:fgClr>
            <a:srgbClr val="FFEB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Line 2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101600" cap="rnd">
            <a:solidFill>
              <a:srgbClr val="CC00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846138" y="1322388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CC0099"/>
              </a:buClr>
              <a:buFont typeface="Wingdings" charset="2"/>
              <a:buNone/>
            </a:pPr>
            <a:r>
              <a:rPr lang="en-US" altLang="en-US"/>
              <a:t>Use the FOIL method to multiply these binomials: 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b="1">
                <a:solidFill>
                  <a:srgbClr val="CC0099"/>
                </a:solidFill>
              </a:rPr>
              <a:t>F.O.I.L.</a:t>
            </a:r>
            <a:endParaRPr lang="en-US" altLang="en-US" b="1">
              <a:solidFill>
                <a:srgbClr val="00BA89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874963" y="2430463"/>
            <a:ext cx="4400550" cy="308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/>
              <a:t>4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(3a + 4)(2a + 1)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5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(x + 4)(x - 5)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6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(x + 5)(x - 5)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7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(c - 3)(2c - 5)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8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(2w + 3)(2w - 3)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pct80">
          <a:fgClr>
            <a:srgbClr val="FFEB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2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101600" cap="rnd">
            <a:solidFill>
              <a:srgbClr val="CC009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46138" y="1322388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CC0099"/>
              </a:buClr>
              <a:buFont typeface="Wingdings" charset="2"/>
              <a:buNone/>
            </a:pPr>
            <a:r>
              <a:rPr lang="en-US" altLang="en-US"/>
              <a:t>Use the FOIL method to multiply these binomials: 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altLang="en-US" b="1">
                <a:solidFill>
                  <a:srgbClr val="CC0099"/>
                </a:solidFill>
              </a:rPr>
              <a:t>F.O.I.L.</a:t>
            </a:r>
            <a:endParaRPr lang="en-US" altLang="en-US" b="1">
              <a:solidFill>
                <a:srgbClr val="00BA89"/>
              </a:solidFill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92088" y="2339975"/>
            <a:ext cx="8818562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/>
              <a:t>4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(3a + 4)(2a + 1) = 6a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+ 3a + 8a + 4 = 6a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+ 11a + 4 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5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(x + 4)(x - 5) = x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-5x + 4x + -20 = x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-1x + -20 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6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(x + 5)(x - 5) = x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-5x + 5x + -25 = x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-25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7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(c - 3)(2c - 5) = 2c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-5c + -6c + 15 = 2c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-11c + 15 </a:t>
            </a:r>
          </a:p>
          <a:p>
            <a:pPr>
              <a:spcBef>
                <a:spcPct val="50000"/>
              </a:spcBef>
            </a:pPr>
            <a:r>
              <a:rPr lang="en-US" altLang="en-US" sz="2800" dirty="0"/>
              <a:t>8</a:t>
            </a:r>
            <a:r>
              <a:rPr lang="en-US" altLang="en-US" sz="2800" dirty="0" smtClean="0"/>
              <a:t>)  </a:t>
            </a:r>
            <a:r>
              <a:rPr lang="en-US" altLang="en-US" sz="2800" dirty="0"/>
              <a:t>(2w + 3)(2w - 3) = 4w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-6w + 6w + -9 = 4w</a:t>
            </a:r>
            <a:r>
              <a:rPr lang="en-US" altLang="en-US" sz="2800" baseline="30000" dirty="0"/>
              <a:t>2</a:t>
            </a:r>
            <a:r>
              <a:rPr lang="en-US" altLang="en-US" sz="2800" dirty="0"/>
              <a:t> + -9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21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301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Times</vt:lpstr>
      <vt:lpstr>Wingdings</vt:lpstr>
      <vt:lpstr>Default Design</vt:lpstr>
      <vt:lpstr>MathType Equation 3.6</vt:lpstr>
      <vt:lpstr>MathType 6.0 Equation</vt:lpstr>
      <vt:lpstr>Multiplying Polynomials</vt:lpstr>
      <vt:lpstr>F.O.I.L.</vt:lpstr>
      <vt:lpstr>F.O.I.L.</vt:lpstr>
      <vt:lpstr>Distribute Twice</vt:lpstr>
      <vt:lpstr>F.O.I.L.</vt:lpstr>
      <vt:lpstr>F.O.I.L.</vt:lpstr>
    </vt:vector>
  </TitlesOfParts>
  <Company>green valley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Joyce DuVall</dc:creator>
  <cp:lastModifiedBy>test</cp:lastModifiedBy>
  <cp:revision>29</cp:revision>
  <dcterms:created xsi:type="dcterms:W3CDTF">2002-05-05T23:23:32Z</dcterms:created>
  <dcterms:modified xsi:type="dcterms:W3CDTF">2014-09-23T17:38:25Z</dcterms:modified>
</cp:coreProperties>
</file>